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82" r:id="rId6"/>
    <p:sldId id="262" r:id="rId7"/>
    <p:sldId id="290" r:id="rId8"/>
    <p:sldId id="264" r:id="rId9"/>
    <p:sldId id="266" r:id="rId10"/>
    <p:sldId id="291" r:id="rId11"/>
    <p:sldId id="268" r:id="rId12"/>
    <p:sldId id="269" r:id="rId13"/>
    <p:sldId id="295" r:id="rId14"/>
    <p:sldId id="272" r:id="rId15"/>
    <p:sldId id="273" r:id="rId16"/>
    <p:sldId id="274" r:id="rId17"/>
    <p:sldId id="276" r:id="rId18"/>
    <p:sldId id="296" r:id="rId19"/>
    <p:sldId id="297" r:id="rId20"/>
    <p:sldId id="298" r:id="rId21"/>
    <p:sldId id="300" r:id="rId22"/>
    <p:sldId id="301" r:id="rId23"/>
    <p:sldId id="288" r:id="rId24"/>
    <p:sldId id="302" r:id="rId25"/>
    <p:sldId id="289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46" autoAdjust="0"/>
  </p:normalViewPr>
  <p:slideViewPr>
    <p:cSldViewPr>
      <p:cViewPr varScale="1">
        <p:scale>
          <a:sx n="64" d="100"/>
          <a:sy n="64" d="100"/>
        </p:scale>
        <p:origin x="-15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3C163-DF15-4D21-87A2-48E939B3CDA0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D59A4-68F9-48CC-9403-C3D87C7D9A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515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15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2B2D1-8813-4768-9B17-5A5F53F7D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95748-1D9D-46CA-8B41-9930EE1C76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827E7-B3CE-4A29-8634-3F07956D2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23E8E-B1A7-4A34-8F35-9F4EB58F9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2F41-B8B4-4FFE-A858-2ED29E7C7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45DED-5E7A-4D21-B428-18BBF3D69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8389-E5EC-44D5-BC3A-D7EC0212A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D3609-86A1-47D1-9C37-534651D4E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AC53A-444B-44EB-BA1A-FF13F5622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97DCC-28DB-4DBD-B75E-A2F71DA939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B1F90-E9AF-4767-B2BA-B423BEB36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F858-F36F-4E9A-84B0-E49CCD6E29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C83D6-875B-4455-922D-04D1198AD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EBAAE-93E2-450A-BA71-ADAB0FDF8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30619515-D4E3-4895-A99F-8AE2DEA6D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505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505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505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505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505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505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505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505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505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05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t.alchevsk.net/uploads/posts/2008-05/1211955420_news_16029_1_md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de.kurganobl.ru/dist/disk/Shcool/Book/Sprav_material/El_Din/pic_3/0120r1.gif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556792"/>
            <a:ext cx="8812088" cy="248180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6000" dirty="0" smtClean="0">
                <a:solidFill>
                  <a:srgbClr val="FF0000"/>
                </a:solidFill>
              </a:rPr>
              <a:t>Презентация на тему: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Электрический ток в различных средах</a:t>
            </a:r>
            <a:r>
              <a:rPr lang="en-US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ru-RU" sz="6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411760" y="332656"/>
            <a:ext cx="4104456" cy="457200"/>
          </a:xfrm>
        </p:spPr>
        <p:txBody>
          <a:bodyPr/>
          <a:lstStyle/>
          <a:p>
            <a:pPr algn="ctr">
              <a:defRPr/>
            </a:pPr>
            <a:fld id="{27DD4CE1-2C00-46F9-815A-8738CF0C50B2}" type="datetime1">
              <a:rPr lang="ru-RU" sz="3200" smtClean="0"/>
              <a:pPr algn="ctr">
                <a:defRPr/>
              </a:pPr>
              <a:t>19.01.2015</a:t>
            </a:fld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3716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accent2"/>
                </a:solidFill>
              </a:rPr>
              <a:t>Выводы:</a:t>
            </a:r>
            <a:r>
              <a:rPr lang="ru-RU" sz="4000" smtClean="0"/>
              <a:t>1. носители заряда – электроны;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2. процесс образования носителей заряда – термоэлектронная эмиссия;</a:t>
            </a:r>
          </a:p>
          <a:p>
            <a:pPr eaLnBrk="1" hangingPunct="1"/>
            <a:r>
              <a:rPr lang="ru-RU" sz="3600" smtClean="0"/>
              <a:t>3.закон Ома не выполняется;</a:t>
            </a:r>
          </a:p>
          <a:p>
            <a:pPr eaLnBrk="1" hangingPunct="1"/>
            <a:r>
              <a:rPr lang="ru-RU" sz="3600" smtClean="0"/>
              <a:t>4.техническое применение – вакуумные лампы (диод, триод), электронно – лучевая трубка.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bg2"/>
                </a:solidFill>
              </a:rPr>
              <a:t>Электрический ток в полупроводниках</a:t>
            </a:r>
          </a:p>
        </p:txBody>
      </p:sp>
      <p:sp>
        <p:nvSpPr>
          <p:cNvPr id="13315" name="Rectangle 8"/>
          <p:cNvSpPr>
            <a:spLocks noGrp="1" noChangeArrowheads="1"/>
          </p:cNvSpPr>
          <p:nvPr>
            <p:ph sz="half" idx="1"/>
          </p:nvPr>
        </p:nvSpPr>
        <p:spPr>
          <a:xfrm>
            <a:off x="250825" y="2924175"/>
            <a:ext cx="5113338" cy="3744913"/>
          </a:xfrm>
        </p:spPr>
        <p:txBody>
          <a:bodyPr/>
          <a:lstStyle/>
          <a:p>
            <a:pPr eaLnBrk="1" hangingPunct="1"/>
            <a:r>
              <a:rPr lang="ru-RU" sz="2000" smtClean="0"/>
              <a:t>При нагревании или освещении некоторые электроны приобретают возможность свободно перемещаться внутри кристалла, так что при приложении электрического поля возникает направленное перемещение электронов. </a:t>
            </a:r>
          </a:p>
          <a:p>
            <a:pPr eaLnBrk="1" hangingPunct="1"/>
            <a:r>
              <a:rPr lang="ru-RU" sz="2000" smtClean="0"/>
              <a:t>полупроводники представляют собой нечто среднее между проводниками и  изоляторами.</a:t>
            </a:r>
          </a:p>
        </p:txBody>
      </p:sp>
      <p:sp>
        <p:nvSpPr>
          <p:cNvPr id="13316" name="Rectangle 9"/>
          <p:cNvSpPr>
            <a:spLocks noGrp="1" noChangeArrowheads="1"/>
          </p:cNvSpPr>
          <p:nvPr>
            <p:ph sz="quarter" idx="2"/>
          </p:nvPr>
        </p:nvSpPr>
        <p:spPr>
          <a:xfrm flipH="1">
            <a:off x="7092950" y="4724400"/>
            <a:ext cx="142875" cy="862013"/>
          </a:xfrm>
        </p:spPr>
        <p:txBody>
          <a:bodyPr/>
          <a:lstStyle/>
          <a:p>
            <a:pPr lvl="4" eaLnBrk="1" hangingPunct="1"/>
            <a:endParaRPr lang="ru-RU" sz="160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3886200"/>
          </a:xfrm>
        </p:spPr>
        <p:txBody>
          <a:bodyPr/>
          <a:lstStyle/>
          <a:p>
            <a:pPr eaLnBrk="1" hangingPunct="1"/>
            <a:r>
              <a:rPr lang="ru-RU" sz="2000" b="1" u="sng" smtClean="0"/>
              <a:t>Полупроводники </a:t>
            </a:r>
            <a:r>
              <a:rPr lang="ru-RU" sz="2000" smtClean="0"/>
              <a:t>- твердые вещества, проводимость которых зависит от внешних условий (в основном от нагревания и от освещения).</a:t>
            </a:r>
          </a:p>
        </p:txBody>
      </p:sp>
      <p:pic>
        <p:nvPicPr>
          <p:cNvPr id="13318" name="Picture 12" descr="Картинка 11 из 669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5963" y="2852738"/>
            <a:ext cx="3024187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18487" cy="1819275"/>
          </a:xfrm>
        </p:spPr>
        <p:txBody>
          <a:bodyPr/>
          <a:lstStyle/>
          <a:p>
            <a:pPr eaLnBrk="1" hangingPunct="1"/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/>
            </a:r>
            <a:br>
              <a:rPr lang="ru-RU" sz="2000" smtClean="0"/>
            </a:br>
            <a:r>
              <a:rPr lang="ru-RU" sz="2400" smtClean="0"/>
              <a:t>С понижением температуры сопротивление металлов падает. У полупроводников, напротив, с понижением температуры сопротивление возрастает и вблизи абсолютного нуля они практически становятся изоляторами.</a:t>
            </a:r>
            <a:r>
              <a:rPr lang="ru-RU" sz="4000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97200"/>
            <a:ext cx="8229600" cy="3600450"/>
          </a:xfrm>
        </p:spPr>
        <p:txBody>
          <a:bodyPr/>
          <a:lstStyle/>
          <a:p>
            <a:pPr algn="ctr" eaLnBrk="1" hangingPunct="1"/>
            <a:r>
              <a:rPr lang="ru-RU" sz="2400" smtClean="0"/>
              <a:t>Зависимость удельного сопротивления ρ чистого полупроводника от абсолютной температуры </a:t>
            </a:r>
            <a:r>
              <a:rPr lang="ru-RU" sz="2400" i="1" smtClean="0"/>
              <a:t>T</a:t>
            </a:r>
            <a:r>
              <a:rPr lang="ru-RU" sz="2400" smtClean="0"/>
              <a:t>. </a:t>
            </a:r>
          </a:p>
        </p:txBody>
      </p:sp>
      <p:pic>
        <p:nvPicPr>
          <p:cNvPr id="14340" name="Picture 6" descr="1-13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3860800"/>
            <a:ext cx="4538663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solidFill>
                  <a:schemeClr val="accent2"/>
                </a:solidFill>
              </a:rPr>
              <a:t>Выводы:</a:t>
            </a:r>
            <a:r>
              <a:rPr lang="ru-RU" sz="4000" smtClean="0"/>
              <a:t>1. носители заряда – электроны и дырки;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2. процесс образования носителей заряда – нагревание, освещение или внедрение примесей;</a:t>
            </a:r>
          </a:p>
          <a:p>
            <a:pPr eaLnBrk="1" hangingPunct="1"/>
            <a:r>
              <a:rPr lang="ru-RU" sz="3600" smtClean="0"/>
              <a:t>3.закон Ома не выполняется;</a:t>
            </a:r>
          </a:p>
          <a:p>
            <a:pPr eaLnBrk="1" hangingPunct="1"/>
            <a:r>
              <a:rPr lang="ru-RU" sz="3600" smtClean="0"/>
              <a:t>4.техническое применение – электроника.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2852738"/>
            <a:ext cx="493713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2781300"/>
            <a:ext cx="57626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3716338"/>
            <a:ext cx="3241675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2"/>
                </a:solidFill>
              </a:rPr>
              <a:t>Электрический ток в жидкостях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4835525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u="sng" smtClean="0"/>
              <a:t>Электролитами</a:t>
            </a:r>
            <a:r>
              <a:rPr lang="ru-RU" sz="2400" smtClean="0"/>
              <a:t> принято называть проводящие среды, в которых протекание электрического тока сопровождается переносом вещества. Носителями свободных зарядов в электролитах являются положительно и отрицательно заряженные ионы. Электролитами являются водные растворы неорганических кислот, солей и щелочей.</a:t>
            </a:r>
          </a:p>
        </p:txBody>
      </p:sp>
      <p:pic>
        <p:nvPicPr>
          <p:cNvPr id="20487" name="Picture 9" descr="i?id=60332352&amp;tov=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1500" y="4292600"/>
            <a:ext cx="302418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13" descr="i?id=581793&amp;tov=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80288" y="1700213"/>
            <a:ext cx="151288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16" descr="i?id=35148816&amp;tov=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64163" y="2060575"/>
            <a:ext cx="2160587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1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0425" y="1412875"/>
            <a:ext cx="13938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Сопротивление электролитов падает с ростом температуры, так как с ростом температуры растёт количество ионов.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229600" cy="4805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800" b="1" smtClean="0"/>
          </a:p>
          <a:p>
            <a:pPr eaLnBrk="1" hangingPunct="1">
              <a:lnSpc>
                <a:spcPct val="80000"/>
              </a:lnSpc>
            </a:pPr>
            <a:r>
              <a:rPr lang="ru-RU" sz="2800" b="1" smtClean="0"/>
              <a:t> График зависимости сопротивления электролита от температуры.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  <a:p>
            <a:pPr eaLnBrk="1" hangingPunct="1">
              <a:lnSpc>
                <a:spcPct val="80000"/>
              </a:lnSpc>
            </a:pPr>
            <a:endParaRPr lang="ru-RU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800" smtClean="0"/>
          </a:p>
          <a:p>
            <a:pPr eaLnBrk="1" hangingPunct="1">
              <a:lnSpc>
                <a:spcPct val="80000"/>
              </a:lnSpc>
            </a:pPr>
            <a:endParaRPr lang="ru-RU" sz="2800" smtClean="0"/>
          </a:p>
          <a:p>
            <a:pPr eaLnBrk="1" hangingPunct="1">
              <a:lnSpc>
                <a:spcPct val="80000"/>
              </a:lnSpc>
            </a:pPr>
            <a:endParaRPr lang="ru-RU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</a:t>
            </a:r>
            <a:br>
              <a:rPr lang="ru-RU" sz="2800" smtClean="0"/>
            </a:br>
            <a:endParaRPr lang="ru-RU" sz="2800" smtClean="0"/>
          </a:p>
        </p:txBody>
      </p:sp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3068638"/>
            <a:ext cx="5976937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accent2"/>
                </a:solidFill>
              </a:rPr>
              <a:t>Явление электролиза</a:t>
            </a:r>
            <a:br>
              <a:rPr lang="ru-RU" sz="4000" b="1" smtClean="0">
                <a:solidFill>
                  <a:schemeClr val="accent2"/>
                </a:solidFill>
              </a:rPr>
            </a:br>
            <a:endParaRPr lang="ru-RU" sz="4000" b="1" smtClean="0">
              <a:solidFill>
                <a:schemeClr val="accent2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5843588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- это выделение на электродах веществ, входящих в электролиты;</a:t>
            </a:r>
            <a:br>
              <a:rPr lang="ru-RU" sz="2400" smtClean="0"/>
            </a:br>
            <a:r>
              <a:rPr lang="ru-RU" sz="2400" smtClean="0"/>
              <a:t>Положительно заряженные ионы  (анионы) под действием электрического поля стремятся к отрицательному катоду, а отрицательно заряженные ионы (катионы) - к положительному аноду.</a:t>
            </a:r>
            <a:br>
              <a:rPr lang="ru-RU" sz="2400" smtClean="0"/>
            </a:br>
            <a:r>
              <a:rPr lang="ru-RU" sz="2400" smtClean="0"/>
              <a:t>На аноде отрицательные ионы отдают лишние электроны  (окислительная реакция )</a:t>
            </a:r>
            <a:br>
              <a:rPr lang="ru-RU" sz="2400" smtClean="0"/>
            </a:br>
            <a:r>
              <a:rPr lang="ru-RU" sz="2400" smtClean="0"/>
              <a:t>На катоде положительные ионы получают недостающие электроны  (восстановительная ).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3644900"/>
            <a:ext cx="298767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1223963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accent2"/>
                </a:solidFill>
              </a:rPr>
              <a:t>Вывод:</a:t>
            </a:r>
            <a:r>
              <a:rPr lang="ru-RU" sz="3600" smtClean="0"/>
              <a:t>1. носители заряда – положительные и отрицательные ионы;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2.</a:t>
            </a:r>
            <a:r>
              <a:rPr lang="ru-RU" sz="2400" b="1" smtClean="0"/>
              <a:t> </a:t>
            </a:r>
            <a:r>
              <a:rPr lang="ru-RU" sz="2800" smtClean="0"/>
              <a:t>процесс образования носителей заряда – электролитическая диссоциация;</a:t>
            </a:r>
            <a:endParaRPr lang="ru-RU" sz="2400" b="1" smtClean="0"/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3</a:t>
            </a:r>
            <a:r>
              <a:rPr lang="ru-RU" sz="2800" smtClean="0"/>
              <a:t>.электролиты подчиняются закону Ома;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4.Применение электролиза</a:t>
            </a:r>
            <a:r>
              <a:rPr lang="ru-RU" sz="2400" b="1" smtClean="0"/>
              <a:t> :</a:t>
            </a:r>
            <a:br>
              <a:rPr lang="ru-RU" sz="2400" b="1" smtClean="0"/>
            </a:br>
            <a:r>
              <a:rPr lang="ru-RU" sz="2400" i="1" smtClean="0"/>
              <a:t>получение цветных металлов</a:t>
            </a:r>
            <a:r>
              <a:rPr lang="ru-RU" sz="2400" smtClean="0"/>
              <a:t> (очистка от примесей - рафинирование);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i="1" smtClean="0"/>
              <a:t>гальваностегия</a:t>
            </a:r>
            <a:r>
              <a:rPr lang="ru-RU" sz="2400" smtClean="0"/>
              <a:t> - получение покрытий на металле (никелирование, хромирование, золочение, серебрение и т.д. );</a:t>
            </a:r>
            <a:br>
              <a:rPr lang="ru-RU" sz="2400" smtClean="0"/>
            </a:br>
            <a:r>
              <a:rPr lang="ru-RU" sz="2400" i="1" smtClean="0"/>
              <a:t>гальванопластика</a:t>
            </a:r>
            <a:r>
              <a:rPr lang="ru-RU" sz="2400" smtClean="0"/>
              <a:t> - получение отслаиваемых покрытий (рельефных копий).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smtClean="0">
                <a:solidFill>
                  <a:schemeClr val="bg2"/>
                </a:solidFill>
              </a:rPr>
              <a:t>Электрический ток в газах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Зарядим конденсатор и подключим его обкладки к электрометру. Заряд на пластинах конденсатора держится сколь угодно долго, не наблюдается перехода заряда с одной пластины конденсатора на другую. Следовательно воздух между пластинами конденсатора не проводит ток.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В обычных условиях отсутствует проводимость электрического тока любыми газами.  Нагреем теперь воздух в промежутке между пластинами конденсатора, внеся в него зажженную горелку. Электрометр укажет появление тока, следовательно при высокой температуре часть нейтральных молекул газа распадается на положительные и отрицательные ионы. Такое явление называется </a:t>
            </a:r>
            <a:r>
              <a:rPr lang="ru-RU" sz="2400" b="1" smtClean="0"/>
              <a:t>ионизацией</a:t>
            </a:r>
            <a:r>
              <a:rPr lang="ru-RU" sz="2400" smtClean="0"/>
              <a:t> газа. </a:t>
            </a:r>
          </a:p>
          <a:p>
            <a:pPr eaLnBrk="1" hangingPunct="1">
              <a:lnSpc>
                <a:spcPct val="80000"/>
              </a:lnSpc>
            </a:pPr>
            <a:endParaRPr lang="ru-RU" sz="2400" smtClean="0"/>
          </a:p>
          <a:p>
            <a:pPr eaLnBrk="1" hangingPunct="1">
              <a:lnSpc>
                <a:spcPct val="80000"/>
              </a:lnSpc>
            </a:pPr>
            <a:endParaRPr lang="ru-RU" sz="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Прохождение электрического тока через газ называется разрядом.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Разряд, существующий при действии внешнего ионизатора, - </a:t>
            </a:r>
            <a:r>
              <a:rPr lang="ru-RU" sz="2800" b="1" smtClean="0">
                <a:solidFill>
                  <a:schemeClr val="accent2"/>
                </a:solidFill>
              </a:rPr>
              <a:t>несамостоятельный</a:t>
            </a:r>
            <a:r>
              <a:rPr lang="ru-RU" sz="2800" b="1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Если действие внешнего ионизатора продолжается, то через определенное время в газе устанавливается внутренняя ионизация (ионизация электронным ударом) и разряд становится </a:t>
            </a:r>
            <a:r>
              <a:rPr lang="ru-RU" sz="2800" b="1" smtClean="0">
                <a:solidFill>
                  <a:schemeClr val="accent2"/>
                </a:solidFill>
              </a:rPr>
              <a:t>самостоятельным</a:t>
            </a:r>
            <a:r>
              <a:rPr lang="ru-RU" sz="2800" b="1" smtClean="0"/>
              <a:t>.</a:t>
            </a:r>
            <a:endParaRPr lang="ru-RU" sz="28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95288"/>
            <a:ext cx="8229600" cy="2241550"/>
          </a:xfrm>
        </p:spPr>
        <p:txBody>
          <a:bodyPr/>
          <a:lstStyle/>
          <a:p>
            <a:pPr eaLnBrk="1" hangingPunct="1"/>
            <a:r>
              <a:rPr lang="ru-RU" sz="3600" smtClean="0"/>
              <a:t>Электрический ток может протекать в пяти различных средах: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229600" cy="4321175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r>
              <a:rPr lang="ru-RU" sz="3600" smtClean="0"/>
              <a:t>Металлах </a:t>
            </a:r>
          </a:p>
          <a:p>
            <a:pPr eaLnBrk="1" hangingPunct="1"/>
            <a:r>
              <a:rPr lang="ru-RU" sz="3600" smtClean="0"/>
              <a:t>Вакууме</a:t>
            </a:r>
          </a:p>
          <a:p>
            <a:pPr eaLnBrk="1" hangingPunct="1"/>
            <a:r>
              <a:rPr lang="ru-RU" sz="3600" smtClean="0"/>
              <a:t>Полупроводниках </a:t>
            </a:r>
          </a:p>
          <a:p>
            <a:pPr eaLnBrk="1" hangingPunct="1"/>
            <a:r>
              <a:rPr lang="ru-RU" sz="3600" smtClean="0"/>
              <a:t>Жидкостях</a:t>
            </a:r>
          </a:p>
          <a:p>
            <a:pPr eaLnBrk="1" hangingPunct="1"/>
            <a:r>
              <a:rPr lang="ru-RU" sz="3600" smtClean="0"/>
              <a:t>Газах</a:t>
            </a:r>
          </a:p>
          <a:p>
            <a:pPr eaLnBrk="1" hangingPunct="1"/>
            <a:endParaRPr lang="ru-RU" sz="3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229600" cy="13716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2"/>
                </a:solidFill>
              </a:rPr>
              <a:t>Виды самостоятельного разряда: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4800" smtClean="0"/>
              <a:t>ИСКРОВОЙ</a:t>
            </a:r>
          </a:p>
          <a:p>
            <a:pPr eaLnBrk="1" hangingPunct="1"/>
            <a:r>
              <a:rPr lang="ru-RU" sz="4800" smtClean="0"/>
              <a:t>ТЛЕЮЩИЙ</a:t>
            </a:r>
          </a:p>
          <a:p>
            <a:pPr eaLnBrk="1" hangingPunct="1"/>
            <a:r>
              <a:rPr lang="ru-RU" sz="4800" smtClean="0"/>
              <a:t>КОРОННЫЙ</a:t>
            </a:r>
          </a:p>
          <a:p>
            <a:pPr eaLnBrk="1" hangingPunct="1"/>
            <a:r>
              <a:rPr lang="ru-RU" sz="4800" smtClean="0"/>
              <a:t>ДУГОВОЙ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/>
              <a:t>Искровой разряд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 При достаточно большой напряженности поля (около 3 МВ/м) между электродами появляется электрическая искра, имеющая вид ярко светящегося извилистого канала, соединяющего оба электрода. Газ вблизи искры нагревается до высокой температуры и внезапно расширяется, отчего возникают звуковые волны, и мы слышим характерный треск.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  <p:pic>
        <p:nvPicPr>
          <p:cNvPr id="28676" name="Picture 7" descr="i?id=35589428&amp;tov=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6463" y="2708275"/>
            <a:ext cx="4103687" cy="2592388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u="sng" smtClean="0"/>
              <a:t>Молния. </a:t>
            </a:r>
            <a:r>
              <a:rPr lang="ru-RU" sz="2800" smtClean="0"/>
              <a:t>Красивое и небезопасное явление природы – молния – представляет собой искровой разряд в атмосфере.</a:t>
            </a:r>
            <a:r>
              <a:rPr lang="ru-RU" sz="1800" smtClean="0"/>
              <a:t> 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73238"/>
            <a:ext cx="4038600" cy="4679950"/>
          </a:xfrm>
        </p:spPr>
        <p:txBody>
          <a:bodyPr/>
          <a:lstStyle/>
          <a:p>
            <a:pPr eaLnBrk="1" hangingPunct="1"/>
            <a:r>
              <a:rPr lang="ru-RU" sz="1800" b="1" smtClean="0"/>
              <a:t>Уже в середине 18-го века высказывалось предположение, что грозовые облака несут в себе большие электрические заряды и что молния есть гигантская искра, ничем, кроме размеров, не отличающаяся от искры между шарами электрической машины. На это указывал, например, русский физик и химик Михаил Васильевич Ломоносов (1711-1765), наряду с другими научными вопросами занимавшийся атмосферным электричеством.</a:t>
            </a:r>
          </a:p>
        </p:txBody>
      </p:sp>
      <p:pic>
        <p:nvPicPr>
          <p:cNvPr id="29700" name="Picture 7" descr="i?id=28010988&amp;tov=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2205038"/>
            <a:ext cx="3527425" cy="3671887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468313" y="620713"/>
            <a:ext cx="8074025" cy="576262"/>
          </a:xfrm>
        </p:spPr>
        <p:txBody>
          <a:bodyPr/>
          <a:lstStyle/>
          <a:p>
            <a:pPr eaLnBrk="1" hangingPunct="1"/>
            <a:r>
              <a:rPr lang="ru-RU" sz="3200" b="1" u="sng" smtClean="0"/>
              <a:t>Электрическая дуга (дуговой разряд)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5041900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В 1802 году русский физик В.В. Петров (1761-1834) установил, что если присоединить к полюсам большой электрической батареи два кусочка древесного угля и, приведя угли в соприкосновение, слегка их раздвинуть, то между концами углей образуется яркое пламя, а сами концы углей раскалятся добела, испуская ослепительный свет. </a:t>
            </a:r>
          </a:p>
          <a:p>
            <a:pPr eaLnBrk="1" hangingPunct="1">
              <a:lnSpc>
                <a:spcPct val="80000"/>
              </a:lnSpc>
            </a:pPr>
            <a:endParaRPr lang="ru-RU" sz="2800" smtClean="0"/>
          </a:p>
        </p:txBody>
      </p:sp>
      <p:pic>
        <p:nvPicPr>
          <p:cNvPr id="30724" name="Picture 11" descr="i?id=3251449&amp;tov=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557338"/>
            <a:ext cx="352901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35292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solidFill>
                  <a:schemeClr val="accent2"/>
                </a:solidFill>
              </a:rPr>
              <a:t>Вывод:</a:t>
            </a:r>
            <a:r>
              <a:rPr lang="ru-RU" sz="3600" smtClean="0"/>
              <a:t>1. носители заряда – положительные, отрицательные ионы и электроны;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2.</a:t>
            </a:r>
            <a:r>
              <a:rPr lang="ru-RU" sz="2800" b="1" smtClean="0"/>
              <a:t> </a:t>
            </a:r>
            <a:r>
              <a:rPr lang="ru-RU" smtClean="0"/>
              <a:t>процесс образования носителей заряда – ионизация внешним ионизатором или электронным ударом;</a:t>
            </a:r>
            <a:endParaRPr lang="ru-RU" sz="2800" b="1" smtClean="0"/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3</a:t>
            </a:r>
            <a:r>
              <a:rPr lang="ru-RU" smtClean="0"/>
              <a:t>.газы не подчиняются закону Ома;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4.Техническое применение: </a:t>
            </a:r>
            <a:r>
              <a:rPr lang="ru-RU" smtClean="0"/>
              <a:t>дуговая электросварка, коронные фильтры, искровая обработка металлов, лампы дневного света и газосветная реклама. </a:t>
            </a:r>
            <a:endParaRPr lang="ru-RU" sz="280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bg2"/>
                </a:solidFill>
              </a:rPr>
              <a:t>Электрический ток в металлах: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 eaLnBrk="1" hangingPunct="1"/>
            <a:r>
              <a:rPr lang="ru-RU" sz="2000" b="1" smtClean="0"/>
              <a:t>Электрический ток в металлах – это упорядоченное движение электронов под действием электрического поля. Опыты показывают, что при протекании тока по металлическому проводнику не происходит переноса вещества, следовательно, ионы металла не принимают участия в переносе электрического заряда.</a:t>
            </a:r>
            <a:endParaRPr lang="ru-RU" sz="3600" smtClean="0"/>
          </a:p>
          <a:p>
            <a:pPr eaLnBrk="1" hangingPunct="1"/>
            <a:endParaRPr lang="ru-RU" sz="3600" smtClean="0"/>
          </a:p>
          <a:p>
            <a:pPr eaLnBrk="1" hangingPunct="1"/>
            <a:r>
              <a:rPr lang="ru-RU" smtClean="0"/>
              <a:t>                                                  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4365625"/>
            <a:ext cx="33813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4508500"/>
            <a:ext cx="27368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413" y="3808413"/>
            <a:ext cx="2736850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435975" cy="1371600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Опыты Леонида Мандельштама и Николай </a:t>
            </a:r>
            <a:r>
              <a:rPr lang="ru-RU" sz="2800" dirty="0" err="1" smtClean="0"/>
              <a:t>Папалекси</a:t>
            </a:r>
            <a:r>
              <a:rPr lang="ru-RU" sz="2800" dirty="0" smtClean="0"/>
              <a:t> являются доказательством того, что металлы обладают электронной проводимостью</a:t>
            </a:r>
            <a:r>
              <a:rPr lang="ru-RU" sz="4000" dirty="0" smtClean="0"/>
              <a:t> 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0" y="2068513"/>
            <a:ext cx="6586538" cy="4312815"/>
          </a:xfrm>
        </p:spPr>
        <p:txBody>
          <a:bodyPr/>
          <a:lstStyle/>
          <a:p>
            <a:pPr eaLnBrk="1" hangingPunct="1"/>
            <a:r>
              <a:rPr lang="ru-RU" sz="2000" dirty="0" smtClean="0"/>
              <a:t>     </a:t>
            </a:r>
            <a:r>
              <a:rPr lang="ru-RU" sz="2400" dirty="0" smtClean="0"/>
              <a:t>Катушка с большим числом витков тонкой проволоки приводилась в быстрое вращение вокруг своей оси. Концы катушки с помощью гибких проводов были присоединены к чувствительному </a:t>
            </a:r>
            <a:r>
              <a:rPr lang="ru-RU" sz="2400" b="1" dirty="0" smtClean="0"/>
              <a:t>баллистическому гальванометру Г</a:t>
            </a:r>
            <a:r>
              <a:rPr lang="ru-RU" sz="2400" dirty="0" smtClean="0"/>
              <a:t>. Раскрученная катушка резко тормозилась, и в цепи возникал кратковременных ток, обусловленный инерцией электронов. 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sz="half" idx="2"/>
          </p:nvPr>
        </p:nvSpPr>
        <p:spPr>
          <a:xfrm flipH="1">
            <a:off x="7308850" y="3429000"/>
            <a:ext cx="71438" cy="20955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149" name="Picture 4" descr="Схема опыта Толмена и Стюарта. 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88125" y="1844824"/>
            <a:ext cx="2376488" cy="4724251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395288" y="544513"/>
            <a:ext cx="8135937" cy="1084262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accent2"/>
                </a:solidFill>
              </a:rPr>
              <a:t>Вывод:</a:t>
            </a:r>
            <a:r>
              <a:rPr lang="ru-RU" sz="4000" smtClean="0"/>
              <a:t>1.носителями заряда в металлах являются электроны;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 rot="10800000" flipV="1">
            <a:off x="457200" y="1989138"/>
            <a:ext cx="8229600" cy="43926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2. процесс образования носителей заряда – обобществление валентных электронов;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3.сила тока прямо пропорциональна напряжению и обратно пропорциональна сопротивлению проводника – выполняется закон Ома;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4. техническое применение электрического тока в металлах: обмотки двигателей, трансформаторов, генераторов, проводка внутри зданий, сети электропередачи, силовые кабели.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bg2"/>
                </a:solidFill>
              </a:rPr>
              <a:t>Электрический ток в вакууме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u="sng" dirty="0" smtClean="0"/>
              <a:t>Вакуум</a:t>
            </a:r>
            <a:r>
              <a:rPr lang="ru-RU" sz="2800" dirty="0" smtClean="0"/>
              <a:t> - сильно разреженный газ, в котором средняя длина свободного пробега частицы больше размера сосуда, то есть молекула пролетает от одной стенки сосуда до другой без соударения с другими молекулами. В результате в вакууме нет свободных носителей заряда, и электрический ток не возникает. Для создания носителей заряда в вакууме используют явление термоэлектронной эмиссии.</a:t>
            </a:r>
          </a:p>
        </p:txBody>
      </p:sp>
      <p:sp>
        <p:nvSpPr>
          <p:cNvPr id="8196" name="Rectangle 12"/>
          <p:cNvSpPr>
            <a:spLocks noChangeArrowheads="1"/>
          </p:cNvSpPr>
          <p:nvPr/>
        </p:nvSpPr>
        <p:spPr bwMode="auto">
          <a:xfrm>
            <a:off x="611188" y="594995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/>
              <a:t>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solidFill>
                  <a:schemeClr val="accent2"/>
                </a:solidFill>
              </a:rPr>
              <a:t>ТЕРМОЭЛЕКТРОННАЯ ЭМИССИЯ</a:t>
            </a:r>
            <a:r>
              <a:rPr lang="ru-RU" sz="3600" smtClean="0"/>
              <a:t> – это явление «испарения» электронов с поверхности нагретого металла.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464050"/>
          </a:xfrm>
        </p:spPr>
        <p:txBody>
          <a:bodyPr/>
          <a:lstStyle/>
          <a:p>
            <a:pPr eaLnBrk="1" hangingPunct="1"/>
            <a:r>
              <a:rPr lang="ru-RU" sz="3600" smtClean="0"/>
              <a:t>В вакуум вносят металлическую спираль, покрытую оксидом металла, нагревают её электрическим током (цепь накала) и с поверхности спирали испаряются электроны, движением которых можно управлять при помощи электрического поля.  </a:t>
            </a:r>
          </a:p>
          <a:p>
            <a:pPr eaLnBrk="1" hangingPunct="1"/>
            <a:endParaRPr lang="ru-RU" sz="3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603375"/>
          </a:xfrm>
        </p:spPr>
        <p:txBody>
          <a:bodyPr/>
          <a:lstStyle/>
          <a:p>
            <a:pPr eaLnBrk="1" hangingPunct="1"/>
            <a:r>
              <a:rPr lang="ru-RU" sz="4000" smtClean="0"/>
              <a:t>На слайде показано включение двухэлектродной лампы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29600" cy="3886200"/>
          </a:xfrm>
        </p:spPr>
        <p:txBody>
          <a:bodyPr/>
          <a:lstStyle/>
          <a:p>
            <a:pPr eaLnBrk="1" hangingPunct="1"/>
            <a:r>
              <a:rPr lang="ru-RU" smtClean="0"/>
              <a:t>Такая лампа называется вакуумный диод</a:t>
            </a:r>
          </a:p>
        </p:txBody>
      </p:sp>
      <p:pic>
        <p:nvPicPr>
          <p:cNvPr id="10244" name="Picture 4" descr="t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565400"/>
            <a:ext cx="6408737" cy="362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Эта электронная лампа носит название вакуумный ТРИОД.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094162"/>
          </a:xfrm>
        </p:spPr>
        <p:txBody>
          <a:bodyPr/>
          <a:lstStyle/>
          <a:p>
            <a:pPr eaLnBrk="1" hangingPunct="1"/>
            <a:r>
              <a:rPr lang="ru-RU" smtClean="0"/>
              <a:t>Она имеет третий электрод –сетку, знак потенциала на которой управляет потоком электронов .</a:t>
            </a:r>
          </a:p>
        </p:txBody>
      </p:sp>
      <p:pic>
        <p:nvPicPr>
          <p:cNvPr id="11268" name="Picture 5" descr="Картинка 1 из 53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3357563"/>
            <a:ext cx="7129463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Пиксел">
  <a:themeElements>
    <a:clrScheme name="Пиксел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976</Words>
  <Application>Microsoft Office PowerPoint</Application>
  <PresentationFormat>Экран (4:3)</PresentationFormat>
  <Paragraphs>82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Пиксел</vt:lpstr>
      <vt:lpstr>Презентация на тему: “Электрический ток в различных средах”</vt:lpstr>
      <vt:lpstr>Электрический ток может протекать в пяти различных средах:</vt:lpstr>
      <vt:lpstr>Электрический ток в металлах:</vt:lpstr>
      <vt:lpstr>Опыты Леонида Мандельштама и Николай Папалекси являются доказательством того, что металлы обладают электронной проводимостью </vt:lpstr>
      <vt:lpstr>Вывод:1.носителями заряда в металлах являются электроны;</vt:lpstr>
      <vt:lpstr>Электрический ток в вакууме</vt:lpstr>
      <vt:lpstr>ТЕРМОЭЛЕКТРОННАЯ ЭМИССИЯ – это явление «испарения» электронов с поверхности нагретого металла.</vt:lpstr>
      <vt:lpstr>На слайде показано включение двухэлектродной лампы</vt:lpstr>
      <vt:lpstr>Эта электронная лампа носит название вакуумный ТРИОД.</vt:lpstr>
      <vt:lpstr>Выводы:1. носители заряда – электроны;</vt:lpstr>
      <vt:lpstr>Электрический ток в полупроводниках</vt:lpstr>
      <vt:lpstr>   С понижением температуры сопротивление металлов падает. У полупроводников, напротив, с понижением температуры сопротивление возрастает и вблизи абсолютного нуля они практически становятся изоляторами. </vt:lpstr>
      <vt:lpstr>Выводы:1. носители заряда – электроны и дырки;</vt:lpstr>
      <vt:lpstr>Электрический ток в жидкостях</vt:lpstr>
      <vt:lpstr>Сопротивление электролитов падает с ростом температуры, так как с ростом температуры растёт количество ионов.</vt:lpstr>
      <vt:lpstr>Явление электролиза </vt:lpstr>
      <vt:lpstr>Вывод:1. носители заряда – положительные и отрицательные ионы;</vt:lpstr>
      <vt:lpstr>Электрический ток в газах</vt:lpstr>
      <vt:lpstr>Прохождение электрического тока через газ называется разрядом.</vt:lpstr>
      <vt:lpstr>Виды самостоятельного разряда:</vt:lpstr>
      <vt:lpstr>Искровой разряд</vt:lpstr>
      <vt:lpstr>Молния. Красивое и небезопасное явление природы – молния – представляет собой искровой разряд в атмосфере. </vt:lpstr>
      <vt:lpstr>Электрическая дуга (дуговой разряд)</vt:lpstr>
      <vt:lpstr>Слайд 24</vt:lpstr>
      <vt:lpstr>Вывод:1. носители заряда – положительные, отрицательные ионы и электроны;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физике на тему: “Электрический ток в различных средах”</dc:title>
  <dc:creator>HOME</dc:creator>
  <cp:lastModifiedBy>admin</cp:lastModifiedBy>
  <cp:revision>11</cp:revision>
  <dcterms:created xsi:type="dcterms:W3CDTF">2008-11-28T15:30:15Z</dcterms:created>
  <dcterms:modified xsi:type="dcterms:W3CDTF">2015-01-19T16:12:56Z</dcterms:modified>
</cp:coreProperties>
</file>